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sldIdLst>
    <p:sldId id="256" r:id="rId2"/>
    <p:sldId id="333" r:id="rId3"/>
    <p:sldId id="362" r:id="rId4"/>
    <p:sldId id="359" r:id="rId5"/>
    <p:sldId id="274" r:id="rId6"/>
    <p:sldId id="294" r:id="rId7"/>
    <p:sldId id="357" r:id="rId8"/>
    <p:sldId id="285" r:id="rId9"/>
    <p:sldId id="342" r:id="rId10"/>
    <p:sldId id="280" r:id="rId11"/>
    <p:sldId id="340" r:id="rId12"/>
    <p:sldId id="308" r:id="rId13"/>
    <p:sldId id="361" r:id="rId14"/>
    <p:sldId id="347" r:id="rId15"/>
    <p:sldId id="338" r:id="rId16"/>
    <p:sldId id="339" r:id="rId17"/>
    <p:sldId id="356" r:id="rId18"/>
    <p:sldId id="316" r:id="rId19"/>
    <p:sldId id="355" r:id="rId20"/>
    <p:sldId id="345" r:id="rId21"/>
    <p:sldId id="350" r:id="rId22"/>
    <p:sldId id="351" r:id="rId23"/>
    <p:sldId id="352" r:id="rId24"/>
    <p:sldId id="353" r:id="rId25"/>
    <p:sldId id="354" r:id="rId26"/>
    <p:sldId id="363" r:id="rId27"/>
    <p:sldId id="366" r:id="rId28"/>
    <p:sldId id="365" r:id="rId29"/>
    <p:sldId id="364" r:id="rId30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BE5"/>
    <a:srgbClr val="FFF5B7"/>
    <a:srgbClr val="CCFFCC"/>
    <a:srgbClr val="66FF99"/>
    <a:srgbClr val="F2F587"/>
    <a:srgbClr val="F9F95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C81888-E4E2-4088-B4D1-E21676FC36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>
                <a:latin typeface="Arial" panose="020B0604020202020204" pitchFamily="34" charset="0"/>
              </a:rPr>
              <a:t>12 </a:t>
            </a:r>
            <a:r>
              <a:rPr lang="it-IT" altLang="it-IT" dirty="0" err="1" smtClean="0">
                <a:latin typeface="Arial" panose="020B0604020202020204" pitchFamily="34" charset="0"/>
              </a:rPr>
              <a:t>dic</a:t>
            </a:r>
            <a:r>
              <a:rPr lang="it-IT" altLang="it-IT" dirty="0" smtClean="0">
                <a:latin typeface="Arial" panose="020B0604020202020204" pitchFamily="34" charset="0"/>
              </a:rPr>
              <a:t> 2020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Martin Lutero 1483 - 1546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81888-E4E2-4088-B4D1-E21676FC3634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79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A2301-347D-4AEF-94CB-C3FF60076A2C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A2301-347D-4AEF-94CB-C3FF60076A2C}" type="slidenum">
              <a:rPr lang="it-IT" altLang="it-IT" smtClean="0"/>
              <a:pPr>
                <a:spcBef>
                  <a:spcPct val="0"/>
                </a:spcBef>
              </a:pPr>
              <a:t>7</a:t>
            </a:fld>
            <a:endParaRPr lang="it-IT" altLang="it-IT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7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AC5C69-7EF7-4514-AB9A-D9F780202225}" type="slidenum">
              <a:rPr lang="it-IT" altLang="it-IT"/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. </a:t>
            </a:r>
            <a:endParaRPr lang="it-IT" altLang="it-IT" sz="10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77F880-7D7B-4490-9E2F-1A3AC6834F89}" type="slidenum">
              <a:rPr lang="it-IT" altLang="it-IT"/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5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5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0CE4-BE37-47C9-B3F6-DB64D1671AAC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3A6D-F3C5-4293-84F6-43C2E82107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55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AF1F-33D6-4650-83A3-B150E92FFB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C9701-30E2-4BA0-A16C-CAFEC0CBDC05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DA28-A28F-4FAC-B16E-761F4EF71D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A0E2-7087-4959-B678-D352FEA03D25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8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B1A8-B0B3-457E-910E-79B3E2F976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3134-2B4D-4801-9E9B-EA5B31FFFA09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38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3A7E-70BA-47F1-AFB4-64AE506CA3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105E-49CD-48CF-8CA8-A7D81ED98773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7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7ECD-C3D9-4CB9-9EE9-974B4BC999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C5C8-B754-45B0-8AAA-399383ECD2A9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76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13E6-A959-4EE5-8E39-5E1075B693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939CF-A807-4335-ADA4-62D9746FE962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29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4938-52F9-43BD-BBE7-F265E8F9D0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8957-D9E6-4F4E-BB5E-6BFC46B14155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96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186-D7AD-4819-AF4D-3B0EDE90A3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960B-11FC-4E9F-846F-B2D3834AA9E2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14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63E7-01DE-478B-A5DC-D1874195E3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23AF-0E02-428A-A1F9-B9F9904FBA1E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0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370A-4391-4C17-809B-65B6EE9FC7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BEBF-5878-4A6E-BD38-F4CC9B499345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66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8DCAE1E8-1431-4F87-836C-601679F5A2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78A04E-A5AE-48B3-BE58-105E13393EB6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5843" y="1268413"/>
            <a:ext cx="8640315" cy="280866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2800" smtClean="0"/>
              <a:t>Breve c</a:t>
            </a:r>
            <a:r>
              <a:rPr lang="it-IT" altLang="it-IT" sz="2800" smtClean="0"/>
              <a:t>onfronto </a:t>
            </a:r>
            <a:r>
              <a:rPr lang="it-IT" altLang="it-IT" sz="2800" dirty="0" smtClean="0"/>
              <a:t>dottrinale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3200" b="1" dirty="0" smtClean="0"/>
              <a:t>PROTESTANTI</a:t>
            </a:r>
            <a:r>
              <a:rPr lang="it-IT" altLang="it-IT" sz="3200" dirty="0" smtClean="0"/>
              <a:t> </a:t>
            </a:r>
            <a:r>
              <a:rPr lang="it-IT" altLang="it-IT" sz="2400" dirty="0"/>
              <a:t>e</a:t>
            </a:r>
            <a:r>
              <a:rPr lang="it-IT" altLang="it-IT" sz="3200" dirty="0"/>
              <a:t> </a:t>
            </a:r>
            <a:r>
              <a:rPr lang="it-IT" altLang="it-IT" sz="3200" b="1" dirty="0" smtClean="0"/>
              <a:t>CATTOLICI</a:t>
            </a:r>
            <a:r>
              <a:rPr lang="it-IT" altLang="it-IT" sz="800" dirty="0"/>
              <a:t/>
            </a:r>
            <a:br>
              <a:rPr lang="it-IT" altLang="it-IT" sz="800" dirty="0"/>
            </a:br>
            <a:r>
              <a:rPr lang="it-IT" altLang="it-IT" sz="800" dirty="0" smtClean="0"/>
              <a:t/>
            </a:r>
            <a:br>
              <a:rPr lang="it-IT" altLang="it-IT" sz="800" dirty="0" smtClean="0"/>
            </a:br>
            <a:r>
              <a:rPr lang="it-IT" altLang="it-IT" sz="1600" b="1" dirty="0" smtClean="0"/>
              <a:t>super sintesi essenziale</a:t>
            </a:r>
            <a:endParaRPr lang="it-IT" altLang="it-IT" sz="16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600825" y="4941888"/>
            <a:ext cx="3487738" cy="1338262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b="1" dirty="0"/>
              <a:t>di </a:t>
            </a:r>
          </a:p>
          <a:p>
            <a:pPr marL="0" indent="0" eaLnBrk="1" hangingPunct="1">
              <a:buNone/>
            </a:pPr>
            <a:r>
              <a:rPr lang="it-IT" altLang="it-IT" b="1" dirty="0"/>
              <a:t>Claudio Gobbetti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23592" y="5373216"/>
            <a:ext cx="33137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 smtClean="0"/>
              <a:t>Aggiornato al 31 marzo 2021</a:t>
            </a:r>
            <a:endParaRPr lang="it-IT" alt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4285" y="1981201"/>
            <a:ext cx="9803431" cy="4543425"/>
          </a:xfrm>
          <a:solidFill>
            <a:srgbClr val="FFFBE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400" dirty="0" smtClean="0"/>
              <a:t>L’</a:t>
            </a:r>
            <a:r>
              <a:rPr lang="it-IT" altLang="it-IT" sz="2400" b="1" dirty="0" smtClean="0"/>
              <a:t>ultima cena di Cristo</a:t>
            </a:r>
            <a:r>
              <a:rPr lang="it-IT" altLang="it-IT" sz="2400" dirty="0" smtClean="0"/>
              <a:t> è per i </a:t>
            </a:r>
            <a:r>
              <a:rPr lang="it-IT" altLang="it-IT" sz="2400" u="sng" dirty="0" smtClean="0"/>
              <a:t>protestanti</a:t>
            </a:r>
            <a:r>
              <a:rPr lang="it-IT" altLang="it-IT" sz="2400" dirty="0" smtClean="0"/>
              <a:t> un fatto storico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avvenuto</a:t>
            </a:r>
            <a:r>
              <a:rPr lang="it-IT" altLang="it-IT" sz="2400" b="1" dirty="0" smtClean="0"/>
              <a:t> una sola volta</a:t>
            </a:r>
            <a:r>
              <a:rPr lang="it-IT" altLang="it-IT" sz="2400" dirty="0" smtClean="0"/>
              <a:t> con Gesù e per sempre;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è quindi un fatto solo </a:t>
            </a:r>
            <a:r>
              <a:rPr lang="it-IT" altLang="it-IT" sz="2400" b="1" dirty="0" smtClean="0"/>
              <a:t>da ricordare</a:t>
            </a:r>
            <a:r>
              <a:rPr lang="it-IT" altLang="it-IT" sz="2400" dirty="0" smtClean="0"/>
              <a:t>, un memoriale.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sz="12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I</a:t>
            </a:r>
            <a:r>
              <a:rPr lang="it-IT" altLang="it-IT" sz="2400" dirty="0" smtClean="0"/>
              <a:t>noltre </a:t>
            </a:r>
            <a:r>
              <a:rPr lang="it-IT" altLang="it-IT" sz="2400" dirty="0"/>
              <a:t>la presenza di Cristo è </a:t>
            </a:r>
            <a:r>
              <a:rPr lang="it-IT" altLang="it-IT" sz="2400" b="1" dirty="0" smtClean="0"/>
              <a:t>accanto</a:t>
            </a:r>
            <a:r>
              <a:rPr lang="it-IT" altLang="it-IT" sz="2400" dirty="0"/>
              <a:t> al pane e al vino.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Accanto = </a:t>
            </a:r>
            <a:r>
              <a:rPr lang="it-IT" altLang="it-IT" sz="2400" b="1" dirty="0" smtClean="0"/>
              <a:t>CONSUSTANZIALE</a:t>
            </a:r>
            <a:r>
              <a:rPr lang="it-IT" altLang="it-IT" sz="2400" dirty="0" smtClean="0"/>
              <a:t> (con, ma non dentro il pane e il vino)</a:t>
            </a:r>
            <a:endParaRPr lang="it-IT" altLang="it-IT" sz="24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200" dirty="0"/>
              <a:t>La liturgia dell’ultima cena che celebrano, è solo il solenne ricordo, </a:t>
            </a:r>
            <a:endParaRPr lang="it-IT" altLang="it-IT" sz="2200" dirty="0" smtClean="0"/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200" dirty="0" smtClean="0"/>
              <a:t>è solo un </a:t>
            </a:r>
            <a:r>
              <a:rPr lang="it-IT" altLang="it-IT" sz="2200" dirty="0"/>
              <a:t>memoriale, ma non un sacramento. 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023992" y="4653136"/>
            <a:ext cx="1512168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304883" y="476672"/>
            <a:ext cx="9582235" cy="1323439"/>
          </a:xfrm>
          <a:prstGeom prst="rect">
            <a:avLst/>
          </a:prstGeom>
          <a:solidFill>
            <a:srgbClr val="FFFBE5"/>
          </a:solidFill>
        </p:spPr>
        <p:txBody>
          <a:bodyPr wrap="square">
            <a:spAutoFit/>
          </a:bodyPr>
          <a:lstStyle/>
          <a:p>
            <a:pPr algn="ctr" eaLnBrk="1" hangingPunct="1"/>
            <a:endParaRPr lang="it-IT" altLang="it-IT" sz="1600" b="1" dirty="0" smtClean="0"/>
          </a:p>
          <a:p>
            <a:pPr algn="ctr" eaLnBrk="1" hangingPunct="1"/>
            <a:r>
              <a:rPr lang="it-IT" altLang="it-IT" sz="4800" b="1" dirty="0" smtClean="0"/>
              <a:t>EUCARISTIA</a:t>
            </a:r>
          </a:p>
          <a:p>
            <a:pPr algn="ctr" eaLnBrk="1" hangingPunct="1"/>
            <a:endParaRPr lang="it-IT" altLang="it-IT" sz="16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528" y="294757"/>
            <a:ext cx="1619250" cy="16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AutoShape 3" descr="Papiro"/>
          <p:cNvSpPr>
            <a:spLocks noChangeArrowheads="1"/>
          </p:cNvSpPr>
          <p:nvPr/>
        </p:nvSpPr>
        <p:spPr bwMode="auto">
          <a:xfrm>
            <a:off x="2166939" y="500063"/>
            <a:ext cx="7991475" cy="192881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738438" y="857250"/>
            <a:ext cx="6684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6000">
                <a:latin typeface="Comic Sans MS" panose="030F0702030302020204" pitchFamily="66" charset="0"/>
              </a:rPr>
              <a:t>Pensiero </a:t>
            </a:r>
            <a:r>
              <a:rPr lang="en-AU" altLang="it-IT" sz="6000" b="1">
                <a:latin typeface="Comic Sans MS" panose="030F0702030302020204" pitchFamily="66" charset="0"/>
              </a:rPr>
              <a:t>Cattolico</a:t>
            </a:r>
            <a:endParaRPr lang="it-IT" altLang="it-IT" sz="6000" b="1"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2636912"/>
            <a:ext cx="5136000" cy="38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6157" y="260351"/>
            <a:ext cx="10659686" cy="836960"/>
          </a:xfrm>
          <a:solidFill>
            <a:srgbClr val="FFFBE5"/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5400" b="1" dirty="0" smtClean="0"/>
              <a:t>    </a:t>
            </a:r>
            <a:r>
              <a:rPr lang="it-IT" altLang="it-IT" sz="4000" b="1" dirty="0" smtClean="0"/>
              <a:t>Libero arbitrio</a:t>
            </a:r>
            <a:br>
              <a:rPr lang="it-IT" altLang="it-IT" sz="4000" b="1" dirty="0" smtClean="0"/>
            </a:br>
            <a:endParaRPr lang="it-IT" altLang="it-IT" sz="8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4568" y="1252041"/>
            <a:ext cx="10662864" cy="5472112"/>
          </a:xfrm>
          <a:solidFill>
            <a:srgbClr val="FFFBE5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9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36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Il libero arbitrio è la </a:t>
            </a:r>
            <a:r>
              <a:rPr lang="it-IT" altLang="it-IT" sz="2400" dirty="0"/>
              <a:t>libertà </a:t>
            </a:r>
            <a:r>
              <a:rPr lang="it-IT" altLang="it-IT" sz="2400" dirty="0" smtClean="0"/>
              <a:t>dell’uomo di </a:t>
            </a:r>
            <a:r>
              <a:rPr lang="it-IT" altLang="it-IT" sz="2400" dirty="0"/>
              <a:t>scegliere e di </a:t>
            </a:r>
            <a:r>
              <a:rPr lang="it-IT" altLang="it-IT" sz="2400" dirty="0" smtClean="0"/>
              <a:t>decidere (arbitrare).</a:t>
            </a:r>
            <a:endParaRPr lang="it-IT" altLang="it-IT" sz="24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18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Nel pensiero </a:t>
            </a:r>
            <a:r>
              <a:rPr lang="it-IT" altLang="it-IT" sz="2400" b="1" dirty="0"/>
              <a:t>cattolico</a:t>
            </a:r>
            <a:r>
              <a:rPr lang="it-IT" altLang="it-IT" sz="2400" dirty="0"/>
              <a:t> l’uomo </a:t>
            </a:r>
            <a:r>
              <a:rPr lang="it-IT" altLang="it-IT" sz="2400" b="1" dirty="0" smtClean="0"/>
              <a:t>è libero </a:t>
            </a:r>
            <a:r>
              <a:rPr lang="it-IT" altLang="it-IT" sz="2400" dirty="0" smtClean="0"/>
              <a:t>di scegliere il bene o il male.</a:t>
            </a:r>
            <a:endParaRPr lang="it-IT" altLang="it-IT" sz="24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L’uomo è libero </a:t>
            </a:r>
            <a:r>
              <a:rPr lang="it-IT" altLang="it-IT" sz="2400" u="sng" dirty="0" smtClean="0"/>
              <a:t>di </a:t>
            </a:r>
            <a:r>
              <a:rPr lang="it-IT" altLang="it-IT" sz="2400" u="sng" dirty="0"/>
              <a:t>lottare</a:t>
            </a:r>
            <a:r>
              <a:rPr lang="it-IT" altLang="it-IT" sz="2400" dirty="0"/>
              <a:t> contro il male, </a:t>
            </a:r>
            <a:r>
              <a:rPr lang="it-IT" altLang="it-IT" sz="2400" dirty="0" smtClean="0"/>
              <a:t>contro </a:t>
            </a:r>
            <a:r>
              <a:rPr lang="it-IT" altLang="it-IT" sz="2400" dirty="0"/>
              <a:t>il proprio </a:t>
            </a:r>
            <a:r>
              <a:rPr lang="it-IT" altLang="it-IT" sz="2400" dirty="0" smtClean="0"/>
              <a:t>egoismo,</a:t>
            </a:r>
            <a:endParaRPr lang="it-IT" altLang="it-IT" sz="8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c</a:t>
            </a:r>
            <a:r>
              <a:rPr lang="it-IT" altLang="it-IT" sz="2400" dirty="0" smtClean="0"/>
              <a:t>he comporta </a:t>
            </a:r>
            <a:r>
              <a:rPr lang="it-IT" altLang="it-IT" sz="2400" dirty="0"/>
              <a:t>una scelta di </a:t>
            </a:r>
            <a:r>
              <a:rPr lang="it-IT" altLang="it-IT" sz="2400" b="1" dirty="0"/>
              <a:t>sacrificio</a:t>
            </a:r>
            <a:r>
              <a:rPr lang="it-IT" altLang="it-IT" sz="2400" dirty="0"/>
              <a:t> e di </a:t>
            </a:r>
            <a:r>
              <a:rPr lang="it-IT" altLang="it-IT" sz="2400" b="1" dirty="0" smtClean="0"/>
              <a:t>sofferenza</a:t>
            </a:r>
            <a:r>
              <a:rPr lang="it-IT" altLang="it-IT" sz="2400" dirty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dirty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Nel cattolicesimo i sacrifici e le </a:t>
            </a:r>
            <a:r>
              <a:rPr lang="it-IT" altLang="it-IT" sz="2400" dirty="0"/>
              <a:t>sofferenze per </a:t>
            </a:r>
            <a:r>
              <a:rPr lang="it-IT" altLang="it-IT" sz="2400" dirty="0" smtClean="0"/>
              <a:t>amare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s</a:t>
            </a:r>
            <a:r>
              <a:rPr lang="it-IT" altLang="it-IT" sz="2400" dirty="0" smtClean="0"/>
              <a:t>i uniscono </a:t>
            </a:r>
            <a:r>
              <a:rPr lang="it-IT" altLang="it-IT" sz="2400" b="1" dirty="0" smtClean="0"/>
              <a:t>in </a:t>
            </a:r>
            <a:r>
              <a:rPr lang="it-IT" altLang="it-IT" sz="2400" b="1" dirty="0"/>
              <a:t>un tutt’uno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con </a:t>
            </a:r>
            <a:r>
              <a:rPr lang="it-IT" altLang="it-IT" sz="2400" dirty="0"/>
              <a:t>i </a:t>
            </a:r>
            <a:r>
              <a:rPr lang="it-IT" altLang="it-IT" sz="2400" b="1" dirty="0"/>
              <a:t>grandi meriti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del </a:t>
            </a:r>
            <a:r>
              <a:rPr lang="it-IT" altLang="it-IT" sz="2400" dirty="0"/>
              <a:t>sacrificio </a:t>
            </a:r>
            <a:r>
              <a:rPr lang="it-IT" altLang="it-IT" sz="2400" b="1" dirty="0"/>
              <a:t>di </a:t>
            </a:r>
            <a:r>
              <a:rPr lang="it-IT" altLang="it-IT" sz="2400" b="1" dirty="0" smtClean="0"/>
              <a:t>Cristo in croce: </a:t>
            </a:r>
            <a:r>
              <a:rPr lang="it-IT" altLang="it-IT" sz="2400" dirty="0" smtClean="0"/>
              <a:t>possono esistere i «meriti» del paradiso.</a:t>
            </a:r>
            <a:endParaRPr lang="it-IT" alt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60351"/>
            <a:ext cx="2160000" cy="1620000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>
            <a:off x="4583832" y="5949280"/>
            <a:ext cx="252028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1559496" y="6525344"/>
            <a:ext cx="3816424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6954" y="260351"/>
            <a:ext cx="9801270" cy="836960"/>
          </a:xfrm>
          <a:solidFill>
            <a:srgbClr val="FFFBE5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5400" b="1" dirty="0" smtClean="0"/>
              <a:t>    </a:t>
            </a:r>
            <a:r>
              <a:rPr lang="it-IT" altLang="it-IT" sz="4000" b="1" dirty="0" smtClean="0"/>
              <a:t/>
            </a:r>
            <a:br>
              <a:rPr lang="it-IT" altLang="it-IT" sz="4000" b="1" dirty="0" smtClean="0"/>
            </a:br>
            <a:endParaRPr lang="it-IT" altLang="it-IT" sz="8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3776" y="1484784"/>
            <a:ext cx="9804448" cy="4752528"/>
          </a:xfrm>
          <a:solidFill>
            <a:srgbClr val="FFFBE5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9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Nel pensiero cattolico riflettendo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sulla dottrina del </a:t>
            </a:r>
            <a:r>
              <a:rPr lang="it-IT" altLang="it-IT" sz="2800" b="1" dirty="0" smtClean="0"/>
              <a:t>Corpo Mistico </a:t>
            </a:r>
            <a:r>
              <a:rPr lang="it-IT" altLang="it-IT" sz="2800" dirty="0" smtClean="0"/>
              <a:t>e sull’</a:t>
            </a:r>
            <a:r>
              <a:rPr lang="it-IT" altLang="it-IT" sz="2800" b="1" dirty="0" smtClean="0"/>
              <a:t>Eucaristia</a:t>
            </a:r>
            <a:r>
              <a:rPr lang="it-IT" altLang="it-IT" sz="2800" dirty="0" smtClean="0"/>
              <a:t>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i sacrifici e le sofferenze degli uomini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b="1" dirty="0"/>
              <a:t>s</a:t>
            </a:r>
            <a:r>
              <a:rPr lang="it-IT" altLang="it-IT" sz="2800" b="1" dirty="0" smtClean="0"/>
              <a:t>i uniscono in </a:t>
            </a:r>
            <a:r>
              <a:rPr lang="it-IT" altLang="it-IT" sz="2800" b="1" dirty="0"/>
              <a:t>un tutt’uno</a:t>
            </a:r>
            <a:r>
              <a:rPr lang="it-IT" altLang="it-IT" sz="2800" dirty="0"/>
              <a:t> </a:t>
            </a: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con il </a:t>
            </a:r>
            <a:r>
              <a:rPr lang="it-IT" altLang="it-IT" sz="2800" dirty="0"/>
              <a:t>sacrificio </a:t>
            </a:r>
            <a:r>
              <a:rPr lang="it-IT" altLang="it-IT" sz="2800" b="1" dirty="0"/>
              <a:t>di </a:t>
            </a:r>
            <a:r>
              <a:rPr lang="it-IT" altLang="it-IT" sz="2800" b="1" dirty="0" smtClean="0"/>
              <a:t>Cristo in croce.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16632"/>
            <a:ext cx="2160000" cy="1620000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>
            <a:off x="3863752" y="4797152"/>
            <a:ext cx="4392488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3359696" y="5517232"/>
            <a:ext cx="54006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57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it-IT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it-IT" b="1" smtClean="0"/>
          </a:p>
        </p:txBody>
      </p:sp>
      <p:sp>
        <p:nvSpPr>
          <p:cNvPr id="158723" name="AutoShape 3"/>
          <p:cNvSpPr>
            <a:spLocks noChangeArrowheads="1"/>
          </p:cNvSpPr>
          <p:nvPr/>
        </p:nvSpPr>
        <p:spPr bwMode="auto">
          <a:xfrm>
            <a:off x="4800601" y="1268413"/>
            <a:ext cx="1008063" cy="647700"/>
          </a:xfrm>
          <a:prstGeom prst="triangle">
            <a:avLst>
              <a:gd name="adj" fmla="val 50000"/>
            </a:avLst>
          </a:prstGeom>
          <a:solidFill>
            <a:srgbClr val="FEF3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58724" name="Line 6"/>
          <p:cNvSpPr>
            <a:spLocks noChangeShapeType="1"/>
          </p:cNvSpPr>
          <p:nvPr/>
        </p:nvSpPr>
        <p:spPr bwMode="auto">
          <a:xfrm>
            <a:off x="5280025" y="2132014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096000" y="4076701"/>
            <a:ext cx="433388" cy="404813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4943475" y="4868863"/>
            <a:ext cx="431800" cy="476250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6743700" y="3357564"/>
            <a:ext cx="503238" cy="503237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58728" name="Line 12"/>
          <p:cNvSpPr>
            <a:spLocks noChangeShapeType="1"/>
          </p:cNvSpPr>
          <p:nvPr/>
        </p:nvSpPr>
        <p:spPr bwMode="auto">
          <a:xfrm flipV="1">
            <a:off x="5345113" y="1916114"/>
            <a:ext cx="0" cy="682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1" name="AutoShape 14"/>
          <p:cNvSpPr>
            <a:spLocks noChangeArrowheads="1"/>
          </p:cNvSpPr>
          <p:nvPr/>
        </p:nvSpPr>
        <p:spPr bwMode="auto">
          <a:xfrm>
            <a:off x="3935414" y="3068638"/>
            <a:ext cx="433387" cy="404812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42" name="AutoShape 15"/>
          <p:cNvSpPr>
            <a:spLocks noChangeArrowheads="1"/>
          </p:cNvSpPr>
          <p:nvPr/>
        </p:nvSpPr>
        <p:spPr bwMode="auto">
          <a:xfrm>
            <a:off x="6096001" y="4868864"/>
            <a:ext cx="360363" cy="3381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3" name="AutoShape 16"/>
          <p:cNvSpPr>
            <a:spLocks noChangeArrowheads="1"/>
          </p:cNvSpPr>
          <p:nvPr/>
        </p:nvSpPr>
        <p:spPr bwMode="auto">
          <a:xfrm>
            <a:off x="3503614" y="3789363"/>
            <a:ext cx="287337" cy="2651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4" name="AutoShape 17"/>
          <p:cNvSpPr>
            <a:spLocks noChangeArrowheads="1"/>
          </p:cNvSpPr>
          <p:nvPr/>
        </p:nvSpPr>
        <p:spPr bwMode="auto">
          <a:xfrm>
            <a:off x="4943475" y="4149725"/>
            <a:ext cx="287338" cy="266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5" name="AutoShape 18"/>
          <p:cNvSpPr>
            <a:spLocks noChangeArrowheads="1"/>
          </p:cNvSpPr>
          <p:nvPr/>
        </p:nvSpPr>
        <p:spPr bwMode="auto">
          <a:xfrm>
            <a:off x="4656139" y="5300664"/>
            <a:ext cx="287337" cy="3381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AutoShape 19"/>
          <p:cNvSpPr>
            <a:spLocks noChangeArrowheads="1"/>
          </p:cNvSpPr>
          <p:nvPr/>
        </p:nvSpPr>
        <p:spPr bwMode="auto">
          <a:xfrm>
            <a:off x="5591175" y="5734051"/>
            <a:ext cx="215900" cy="258763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47" name="AutoShape 20"/>
          <p:cNvSpPr>
            <a:spLocks noChangeArrowheads="1"/>
          </p:cNvSpPr>
          <p:nvPr/>
        </p:nvSpPr>
        <p:spPr bwMode="auto">
          <a:xfrm>
            <a:off x="6527800" y="4724401"/>
            <a:ext cx="215900" cy="258763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48" name="AutoShape 22"/>
          <p:cNvSpPr>
            <a:spLocks noChangeArrowheads="1"/>
          </p:cNvSpPr>
          <p:nvPr/>
        </p:nvSpPr>
        <p:spPr bwMode="auto">
          <a:xfrm>
            <a:off x="4151313" y="4437064"/>
            <a:ext cx="360362" cy="339725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359027" y="187326"/>
            <a:ext cx="5473947" cy="466725"/>
          </a:xfrm>
          <a:prstGeom prst="rect">
            <a:avLst/>
          </a:prstGeom>
          <a:solidFill>
            <a:srgbClr val="FFFB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2400" b="1"/>
              <a:t>Pensiero CATTOLICO della Salvezza</a:t>
            </a:r>
            <a:endParaRPr lang="it-IT" altLang="it-IT" sz="1800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4295775" y="765175"/>
            <a:ext cx="214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/>
              <a:t>DIO Padre</a:t>
            </a:r>
          </a:p>
        </p:txBody>
      </p:sp>
      <p:pic>
        <p:nvPicPr>
          <p:cNvPr id="158740" name="Picture 20" descr="01 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9"/>
          <a:stretch>
            <a:fillRect/>
          </a:stretch>
        </p:blipFill>
        <p:spPr bwMode="auto">
          <a:xfrm>
            <a:off x="4511675" y="2924175"/>
            <a:ext cx="15763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41" name="AutoShape 21"/>
          <p:cNvSpPr>
            <a:spLocks noChangeArrowheads="1"/>
          </p:cNvSpPr>
          <p:nvPr/>
        </p:nvSpPr>
        <p:spPr bwMode="auto">
          <a:xfrm>
            <a:off x="2711451" y="2492375"/>
            <a:ext cx="5184775" cy="4076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8" y="191140"/>
            <a:ext cx="2736000" cy="205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/>
      <p:bldP spid="18449" grpId="0" animBg="1"/>
      <p:bldP spid="1587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558925" y="2060576"/>
            <a:ext cx="5976938" cy="46085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3" name="AutoShape 7"/>
          <p:cNvSpPr>
            <a:spLocks noChangeArrowheads="1"/>
          </p:cNvSpPr>
          <p:nvPr/>
        </p:nvSpPr>
        <p:spPr bwMode="auto">
          <a:xfrm>
            <a:off x="2279650" y="2708275"/>
            <a:ext cx="433388" cy="476250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4079876" y="5157789"/>
            <a:ext cx="288925" cy="331787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4656138" y="6092825"/>
            <a:ext cx="215900" cy="260350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>
            <a:off x="5591176" y="2924176"/>
            <a:ext cx="214313" cy="333375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87" name="AutoShape 11"/>
          <p:cNvSpPr>
            <a:spLocks noChangeArrowheads="1"/>
          </p:cNvSpPr>
          <p:nvPr/>
        </p:nvSpPr>
        <p:spPr bwMode="auto">
          <a:xfrm>
            <a:off x="3503613" y="3644900"/>
            <a:ext cx="431800" cy="476250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6600826" y="3500439"/>
            <a:ext cx="576263" cy="549275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>
            <a:off x="5519738" y="3860800"/>
            <a:ext cx="144462" cy="12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0" name="AutoShape 14"/>
          <p:cNvSpPr>
            <a:spLocks noChangeArrowheads="1"/>
          </p:cNvSpPr>
          <p:nvPr/>
        </p:nvSpPr>
        <p:spPr bwMode="auto">
          <a:xfrm>
            <a:off x="3143251" y="2997200"/>
            <a:ext cx="144463" cy="12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AutoShape 15"/>
          <p:cNvSpPr>
            <a:spLocks noChangeArrowheads="1"/>
          </p:cNvSpPr>
          <p:nvPr/>
        </p:nvSpPr>
        <p:spPr bwMode="auto">
          <a:xfrm>
            <a:off x="5664201" y="4724400"/>
            <a:ext cx="144463" cy="12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2" name="AutoShape 16"/>
          <p:cNvSpPr>
            <a:spLocks noChangeArrowheads="1"/>
          </p:cNvSpPr>
          <p:nvPr/>
        </p:nvSpPr>
        <p:spPr bwMode="auto">
          <a:xfrm>
            <a:off x="3648076" y="4724400"/>
            <a:ext cx="144463" cy="12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3" name="AutoShape 17"/>
          <p:cNvSpPr>
            <a:spLocks noChangeArrowheads="1"/>
          </p:cNvSpPr>
          <p:nvPr/>
        </p:nvSpPr>
        <p:spPr bwMode="auto">
          <a:xfrm>
            <a:off x="3792538" y="2349500"/>
            <a:ext cx="144462" cy="12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4" name="AutoShape 18"/>
          <p:cNvSpPr>
            <a:spLocks noChangeArrowheads="1"/>
          </p:cNvSpPr>
          <p:nvPr/>
        </p:nvSpPr>
        <p:spPr bwMode="auto">
          <a:xfrm>
            <a:off x="2782888" y="3933825"/>
            <a:ext cx="215900" cy="260350"/>
          </a:xfrm>
          <a:prstGeom prst="smileyFace">
            <a:avLst>
              <a:gd name="adj" fmla="val 4653"/>
            </a:avLst>
          </a:prstGeom>
          <a:solidFill>
            <a:srgbClr val="FEF3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0495" name="AutoShape 19"/>
          <p:cNvSpPr>
            <a:spLocks noChangeArrowheads="1"/>
          </p:cNvSpPr>
          <p:nvPr/>
        </p:nvSpPr>
        <p:spPr bwMode="auto">
          <a:xfrm>
            <a:off x="3935414" y="692151"/>
            <a:ext cx="1296987" cy="720725"/>
          </a:xfrm>
          <a:prstGeom prst="triangle">
            <a:avLst>
              <a:gd name="adj" fmla="val 50000"/>
            </a:avLst>
          </a:prstGeom>
          <a:solidFill>
            <a:srgbClr val="FEF3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/>
              <a:t>Dio Padre</a:t>
            </a:r>
          </a:p>
        </p:txBody>
      </p:sp>
      <p:sp>
        <p:nvSpPr>
          <p:cNvPr id="146449" name="Line 21"/>
          <p:cNvSpPr>
            <a:spLocks noChangeShapeType="1"/>
          </p:cNvSpPr>
          <p:nvPr/>
        </p:nvSpPr>
        <p:spPr bwMode="auto">
          <a:xfrm>
            <a:off x="4511824" y="1557759"/>
            <a:ext cx="0" cy="935037"/>
          </a:xfrm>
          <a:prstGeom prst="line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466014" y="3860800"/>
            <a:ext cx="4463203" cy="2677656"/>
          </a:xfrm>
          <a:prstGeom prst="rect">
            <a:avLst/>
          </a:prstGeom>
          <a:solidFill>
            <a:srgbClr val="FFFB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I grandi</a:t>
            </a:r>
            <a:r>
              <a:rPr lang="it-IT" altLang="it-IT" sz="2400" b="1" dirty="0"/>
              <a:t> meriti </a:t>
            </a:r>
            <a:r>
              <a:rPr lang="it-IT" altLang="it-IT" sz="2400" dirty="0"/>
              <a:t>dell’</a:t>
            </a:r>
            <a:r>
              <a:rPr lang="it-IT" altLang="it-IT" sz="2400" b="1" dirty="0"/>
              <a:t>AMORE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di </a:t>
            </a:r>
            <a:r>
              <a:rPr lang="it-IT" altLang="it-IT" sz="2400" b="1" dirty="0"/>
              <a:t>Cristo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si uniscono</a:t>
            </a:r>
            <a:r>
              <a:rPr lang="it-IT" altLang="it-IT" sz="2400" b="1" dirty="0"/>
              <a:t> in un tutt’uno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con le sofferenze</a:t>
            </a:r>
            <a:r>
              <a:rPr lang="it-IT" altLang="it-IT" sz="2400" b="1" dirty="0"/>
              <a:t>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e i piccoli meriti degli </a:t>
            </a:r>
            <a:r>
              <a:rPr lang="it-IT" altLang="it-IT" sz="2400" b="1" dirty="0"/>
              <a:t>uomini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7236567" y="398463"/>
            <a:ext cx="4692650" cy="1708150"/>
          </a:xfrm>
          <a:prstGeom prst="rect">
            <a:avLst/>
          </a:prstGeom>
          <a:solidFill>
            <a:srgbClr val="FFFBE5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4000" b="1" dirty="0"/>
              <a:t>La Salvezza</a:t>
            </a:r>
            <a:r>
              <a:rPr lang="it-IT" altLang="it-IT" sz="2400" b="1" dirty="0"/>
              <a:t> </a:t>
            </a:r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2400" b="1" dirty="0"/>
              <a:t>è interiore</a:t>
            </a:r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endParaRPr lang="it-IT" altLang="it-IT" sz="800" b="1" dirty="0"/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1800" b="1" dirty="0" smtClean="0"/>
              <a:t>( = GIUSTIFICAZIONE  </a:t>
            </a:r>
            <a:r>
              <a:rPr lang="it-IT" altLang="it-IT" sz="1800" b="1" dirty="0"/>
              <a:t>INTRINSECA)</a:t>
            </a:r>
            <a:endParaRPr lang="it-IT" altLang="it-IT" sz="1800" dirty="0"/>
          </a:p>
        </p:txBody>
      </p:sp>
      <p:pic>
        <p:nvPicPr>
          <p:cNvPr id="20499" name="Picture 20" descr="01 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565400"/>
            <a:ext cx="16049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53" name="Line 20"/>
          <p:cNvSpPr>
            <a:spLocks noChangeShapeType="1"/>
          </p:cNvSpPr>
          <p:nvPr/>
        </p:nvSpPr>
        <p:spPr bwMode="auto">
          <a:xfrm flipV="1">
            <a:off x="4583832" y="1412876"/>
            <a:ext cx="0" cy="908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63352" y="1235542"/>
            <a:ext cx="3556895" cy="646331"/>
          </a:xfrm>
          <a:prstGeom prst="rect">
            <a:avLst/>
          </a:prstGeom>
          <a:solidFill>
            <a:srgbClr val="FFFBE5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/>
              <a:t>Doppio movimento discendente e ascendente: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/>
              <a:t>Dio guarda i grandi meriti di Gesù uniti con quelli degli uomini che salgono a Dio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 animBg="1"/>
      <p:bldP spid="6146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noFill/>
        </p:spPr>
        <p:txBody>
          <a:bodyPr/>
          <a:lstStyle/>
          <a:p>
            <a:pPr eaLnBrk="1" hangingPunct="1"/>
            <a:endParaRPr lang="it-IT" altLang="it-IT" b="1" dirty="0" smtClean="0"/>
          </a:p>
        </p:txBody>
      </p:sp>
      <p:sp>
        <p:nvSpPr>
          <p:cNvPr id="22531" name="AutoShape 3" descr="Papiro"/>
          <p:cNvSpPr>
            <a:spLocks noChangeArrowheads="1"/>
          </p:cNvSpPr>
          <p:nvPr/>
        </p:nvSpPr>
        <p:spPr bwMode="auto">
          <a:xfrm>
            <a:off x="2808099" y="383596"/>
            <a:ext cx="6575802" cy="179863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67064" y="1000126"/>
            <a:ext cx="59363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3000" dirty="0">
                <a:cs typeface="Arial" panose="020B0604020202020204" pitchFamily="34" charset="0"/>
              </a:rPr>
              <a:t>Il </a:t>
            </a:r>
            <a:r>
              <a:rPr lang="en-AU" altLang="it-IT" sz="3000" dirty="0" smtClean="0">
                <a:cs typeface="Arial" panose="020B0604020202020204" pitchFamily="34" charset="0"/>
              </a:rPr>
              <a:t>Sacramento </a:t>
            </a:r>
            <a:r>
              <a:rPr lang="en-AU" altLang="it-IT" sz="3000" dirty="0">
                <a:cs typeface="Arial" panose="020B0604020202020204" pitchFamily="34" charset="0"/>
              </a:rPr>
              <a:t>dell’ </a:t>
            </a:r>
            <a:r>
              <a:rPr lang="en-AU" altLang="it-IT" sz="3000" b="1" dirty="0" smtClean="0">
                <a:cs typeface="Arial" panose="020B0604020202020204" pitchFamily="34" charset="0"/>
              </a:rPr>
              <a:t>EUCARISTIA</a:t>
            </a:r>
            <a:endParaRPr lang="it-IT" altLang="it-IT" sz="3000" b="1" dirty="0">
              <a:cs typeface="Arial" panose="020B0604020202020204" pitchFamily="34" charset="0"/>
            </a:endParaRPr>
          </a:p>
        </p:txBody>
      </p:sp>
      <p:pic>
        <p:nvPicPr>
          <p:cNvPr id="6" name="Picture 4" descr="dy2v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00" y="2348543"/>
            <a:ext cx="3645000" cy="3240000"/>
          </a:xfrm>
          <a:prstGeom prst="rect">
            <a:avLst/>
          </a:prstGeom>
          <a:gradFill flip="none" rotWithShape="1">
            <a:gsLst>
              <a:gs pos="29000">
                <a:schemeClr val="tx1"/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  <a:extLst/>
        </p:spPr>
      </p:pic>
      <p:pic>
        <p:nvPicPr>
          <p:cNvPr id="7" name="Picture 5" descr="HolyMas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606891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8126"/>
            <a:ext cx="2352000" cy="17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3044" y="602803"/>
            <a:ext cx="11341260" cy="5652395"/>
          </a:xfrm>
          <a:solidFill>
            <a:srgbClr val="FFFBE5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it-IT" altLang="it-IT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it-IT" altLang="it-IT" sz="4400" b="1" dirty="0" smtClean="0"/>
              <a:t>  Eucaristia</a:t>
            </a:r>
            <a:r>
              <a:rPr lang="it-IT" altLang="it-IT" sz="4400" dirty="0" smtClean="0"/>
              <a:t> </a:t>
            </a:r>
            <a:r>
              <a:rPr lang="it-IT" altLang="it-IT" sz="4400" dirty="0"/>
              <a:t>nel cattolicesimo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dirty="0" smtClean="0"/>
              <a:t>  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Ogni volta che si celebra </a:t>
            </a:r>
            <a:r>
              <a:rPr lang="it-IT" altLang="it-IT" sz="2800" b="1" dirty="0" smtClean="0"/>
              <a:t>l’ultima cena</a:t>
            </a:r>
            <a:r>
              <a:rPr lang="it-IT" altLang="it-IT" sz="2800" dirty="0" smtClean="0"/>
              <a:t> di Cristo,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si </a:t>
            </a:r>
            <a:r>
              <a:rPr lang="it-IT" altLang="it-IT" sz="2800" b="1" dirty="0" smtClean="0"/>
              <a:t>ripete</a:t>
            </a:r>
            <a:r>
              <a:rPr lang="it-IT" altLang="it-IT" sz="2800" dirty="0" smtClean="0"/>
              <a:t> per l’ennesima volta un nuovo sacrificio pasquale di Gesù: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1000" dirty="0"/>
              <a:t>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   il pane e il vino non sono solo dei segni per ricordare,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   ma vi è </a:t>
            </a:r>
            <a:r>
              <a:rPr lang="it-IT" altLang="it-IT" sz="2800" b="1" u="sng" dirty="0" smtClean="0"/>
              <a:t>dentro</a:t>
            </a:r>
            <a:r>
              <a:rPr lang="it-IT" altLang="it-IT" sz="2800" dirty="0" smtClean="0"/>
              <a:t> la misteriosa presenza reale, non visibile,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del corpo e del sangue di Cristo. 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911424" y="3717032"/>
            <a:ext cx="45905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32656"/>
            <a:ext cx="2400000" cy="18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51418" y="2132856"/>
            <a:ext cx="10289165" cy="4119563"/>
          </a:xfrm>
          <a:prstGeom prst="rect">
            <a:avLst/>
          </a:prstGeom>
          <a:solidFill>
            <a:srgbClr val="FFFBE5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kern="0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kern="0" dirty="0" smtClean="0"/>
              <a:t>la </a:t>
            </a:r>
            <a:r>
              <a:rPr lang="it-IT" altLang="it-IT" sz="2800" b="1" kern="0" dirty="0" smtClean="0"/>
              <a:t>sostanza </a:t>
            </a:r>
            <a:r>
              <a:rPr lang="it-IT" altLang="it-IT" sz="2800" kern="0" dirty="0" smtClean="0"/>
              <a:t>del pane e del vino,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b="1" kern="0" dirty="0" smtClean="0"/>
              <a:t>si trasforma</a:t>
            </a:r>
            <a:endParaRPr lang="it-IT" altLang="it-IT" sz="2800" kern="0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kern="0" dirty="0" smtClean="0"/>
              <a:t>in quella del corpo e del sangue di Cristo,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kern="0" dirty="0" smtClean="0"/>
              <a:t>pur rimanendo immutato l’aspetto esteriore (la forma).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1418" y="457200"/>
            <a:ext cx="10289165" cy="1891680"/>
          </a:xfrm>
          <a:prstGeom prst="rect">
            <a:avLst/>
          </a:prstGeom>
          <a:solidFill>
            <a:srgbClr val="FFFBE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it-IT" kern="0" dirty="0" smtClean="0"/>
              <a:t>Nell’</a:t>
            </a:r>
            <a:r>
              <a:rPr lang="it-IT" b="1" kern="0" dirty="0" smtClean="0"/>
              <a:t>Eucaristia</a:t>
            </a:r>
            <a:r>
              <a:rPr lang="it-IT" kern="0" dirty="0" smtClean="0"/>
              <a:t> si verifica una </a:t>
            </a:r>
            <a:r>
              <a:rPr lang="it-IT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transustanziazione: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7459" y="501514"/>
            <a:ext cx="9757083" cy="5854972"/>
          </a:xfrm>
          <a:solidFill>
            <a:srgbClr val="FFFBE5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dirty="0" smtClean="0"/>
              <a:t>   </a:t>
            </a:r>
            <a:r>
              <a:rPr lang="it-IT" altLang="it-IT" sz="2000" dirty="0"/>
              <a:t>Per i </a:t>
            </a:r>
            <a:r>
              <a:rPr lang="it-IT" altLang="it-IT" sz="2000" dirty="0" smtClean="0"/>
              <a:t>cattolici,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 smtClean="0"/>
              <a:t>ogni </a:t>
            </a:r>
            <a:r>
              <a:rPr lang="it-IT" altLang="it-IT" sz="2000" dirty="0"/>
              <a:t>volta che si celebra la Santa Messa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è Gesù che </a:t>
            </a:r>
            <a:r>
              <a:rPr lang="it-IT" altLang="it-IT" sz="2000" b="1" dirty="0"/>
              <a:t>continua a </a:t>
            </a:r>
            <a:r>
              <a:rPr lang="it-IT" altLang="it-IT" sz="2000" b="1" dirty="0" smtClean="0"/>
              <a:t>ripetere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 smtClean="0"/>
              <a:t>la </a:t>
            </a:r>
            <a:r>
              <a:rPr lang="it-IT" altLang="it-IT" sz="2000" dirty="0"/>
              <a:t>sua ultima cena </a:t>
            </a:r>
            <a:r>
              <a:rPr lang="it-IT" altLang="it-IT" sz="2000" dirty="0" smtClean="0"/>
              <a:t>Pasquale inaugurata </a:t>
            </a:r>
            <a:r>
              <a:rPr lang="it-IT" altLang="it-IT" sz="2000" dirty="0"/>
              <a:t>con gli apostoli.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11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Gesù iniziò la prima volta con gli apostoli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e continua sempre a ripetere quel s</a:t>
            </a:r>
            <a:r>
              <a:rPr lang="it-IT" altLang="it-IT" sz="2000" dirty="0" smtClean="0"/>
              <a:t>acro gesto,</a:t>
            </a:r>
            <a:endParaRPr lang="it-IT" altLang="it-IT" sz="20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 in ogni </a:t>
            </a:r>
            <a:r>
              <a:rPr lang="it-IT" altLang="it-IT" sz="2000" dirty="0" smtClean="0"/>
              <a:t>messa, </a:t>
            </a:r>
            <a:r>
              <a:rPr lang="it-IT" altLang="it-IT" sz="2000" dirty="0"/>
              <a:t>nel tempo della Chiesa.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Nella Messa, il sacerdozio di </a:t>
            </a:r>
            <a:r>
              <a:rPr lang="it-IT" altLang="it-IT" sz="2400" dirty="0" smtClean="0"/>
              <a:t>Cristo, non è il prete,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ma </a:t>
            </a:r>
            <a:r>
              <a:rPr lang="it-IT" altLang="it-IT" sz="2400" dirty="0"/>
              <a:t>l’assemblea dei </a:t>
            </a:r>
            <a:r>
              <a:rPr lang="it-IT" altLang="it-IT" sz="2400" dirty="0" smtClean="0"/>
              <a:t>fedeli </a:t>
            </a:r>
            <a:r>
              <a:rPr lang="it-IT" altLang="it-IT" sz="2400" b="1" dirty="0" smtClean="0"/>
              <a:t>in </a:t>
            </a:r>
            <a:r>
              <a:rPr lang="it-IT" altLang="it-IT" sz="2400" b="1" dirty="0"/>
              <a:t>un tutt’uno </a:t>
            </a:r>
            <a:r>
              <a:rPr lang="it-IT" altLang="it-IT" sz="2400" dirty="0"/>
              <a:t>con </a:t>
            </a:r>
            <a:r>
              <a:rPr lang="it-IT" altLang="it-IT" sz="2400" dirty="0" smtClean="0"/>
              <a:t>l’eucaristia</a:t>
            </a:r>
            <a:r>
              <a:rPr lang="it-IT" altLang="it-IT" sz="2400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928000" cy="21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08011"/>
            <a:ext cx="12192000" cy="7074023"/>
          </a:xfrm>
          <a:solidFill>
            <a:srgbClr val="FEF6BE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sz="1800" b="1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800" b="1" dirty="0" smtClean="0"/>
              <a:t>Due monaci che umiliarono gli sfarzi pontifici:</a:t>
            </a:r>
          </a:p>
        </p:txBody>
      </p:sp>
      <p:pic>
        <p:nvPicPr>
          <p:cNvPr id="131076" name="Picture 4" descr="france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9" y="1100861"/>
            <a:ext cx="2727939" cy="3600000"/>
          </a:xfrm>
          <a:prstGeom prst="rect">
            <a:avLst/>
          </a:prstGeom>
          <a:solidFill>
            <a:srgbClr val="00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77" name="Picture 5" descr="lut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00861"/>
            <a:ext cx="2877963" cy="298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07368" y="5230620"/>
            <a:ext cx="5372956" cy="1200329"/>
          </a:xfrm>
          <a:prstGeom prst="rect">
            <a:avLst/>
          </a:prstGeom>
          <a:solidFill>
            <a:srgbClr val="FFF5B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/>
              <a:t>Francesco d’Assisi </a:t>
            </a:r>
            <a:r>
              <a:rPr lang="it-IT" altLang="it-IT" sz="1600" b="1" dirty="0" smtClean="0"/>
              <a:t>umiliò </a:t>
            </a:r>
            <a:r>
              <a:rPr lang="it-IT" altLang="it-IT" sz="1600" b="1" dirty="0"/>
              <a:t>la gerarchia </a:t>
            </a:r>
            <a:r>
              <a:rPr lang="it-IT" altLang="it-IT" sz="1600" b="1" dirty="0" smtClean="0"/>
              <a:t>della </a:t>
            </a:r>
            <a:r>
              <a:rPr lang="it-IT" altLang="it-IT" sz="1600" b="1" dirty="0"/>
              <a:t>Chiesa </a:t>
            </a:r>
            <a:endParaRPr lang="it-IT" altLang="it-IT" sz="16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 smtClean="0"/>
              <a:t>con </a:t>
            </a:r>
            <a:r>
              <a:rPr lang="it-IT" altLang="it-IT" sz="1600" b="1" dirty="0"/>
              <a:t>la sua testimonianza </a:t>
            </a:r>
            <a:r>
              <a:rPr lang="it-IT" altLang="it-IT" sz="1600" b="1" dirty="0" smtClean="0"/>
              <a:t>di </a:t>
            </a:r>
            <a:r>
              <a:rPr lang="it-IT" altLang="it-IT" sz="1600" b="1" dirty="0"/>
              <a:t>vita </a:t>
            </a:r>
            <a:r>
              <a:rPr lang="it-IT" altLang="it-IT" sz="1600" b="1" dirty="0" smtClean="0"/>
              <a:t>povera,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 smtClean="0"/>
              <a:t>rimase </a:t>
            </a:r>
            <a:r>
              <a:rPr lang="it-IT" altLang="it-IT" sz="1600" b="1" dirty="0"/>
              <a:t>c</a:t>
            </a:r>
            <a:r>
              <a:rPr lang="it-IT" altLang="it-IT" sz="1600" b="1" dirty="0" smtClean="0"/>
              <a:t>attolico e fondò </a:t>
            </a:r>
            <a:r>
              <a:rPr lang="it-IT" altLang="it-IT" sz="1600" b="1" dirty="0"/>
              <a:t>un monachesimo di </a:t>
            </a:r>
            <a:r>
              <a:rPr lang="it-IT" altLang="it-IT" sz="1600" b="1" dirty="0" smtClean="0"/>
              <a:t>povertà.</a:t>
            </a:r>
            <a:endParaRPr lang="it-IT" altLang="it-IT" sz="1600" b="1" dirty="0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6312024" y="4371928"/>
            <a:ext cx="532859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it-IT" altLang="it-IT" sz="1600" b="1" dirty="0"/>
              <a:t>Martin Lutero criticò la gerarchia, non si </a:t>
            </a:r>
            <a:r>
              <a:rPr lang="it-IT" altLang="it-IT" sz="1600" b="1" dirty="0" smtClean="0"/>
              <a:t>fece povero</a:t>
            </a:r>
            <a:r>
              <a:rPr lang="it-IT" altLang="it-IT" sz="1600" b="1" dirty="0"/>
              <a:t>, fondò una nuova chiesa protestante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  <p:bldP spid="1310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6850" y="0"/>
            <a:ext cx="10725150" cy="6858000"/>
          </a:xfrm>
          <a:solidFill>
            <a:srgbClr val="000000"/>
          </a:solidFill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  <p:pic>
        <p:nvPicPr>
          <p:cNvPr id="155652" name="Picture 4" descr="holy_order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397000"/>
            <a:ext cx="3860800" cy="5003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9" name="Picture 11" descr="8ef31e1edf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868863"/>
            <a:ext cx="1778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0" name="Picture 12" descr="orario%20mes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686176"/>
            <a:ext cx="2857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1747838" y="233364"/>
            <a:ext cx="84963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dirty="0">
                <a:solidFill>
                  <a:schemeClr val="bg1"/>
                </a:solidFill>
              </a:rPr>
              <a:t>Per i cattolici, Don Gesù ha voluto continuare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dirty="0">
                <a:solidFill>
                  <a:schemeClr val="bg1"/>
                </a:solidFill>
              </a:rPr>
              <a:t>a ripetere la sua cena in ogni Santa Messa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5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 descr="Papiro"/>
          <p:cNvSpPr>
            <a:spLocks noGrp="1" noChangeArrowheads="1"/>
          </p:cNvSpPr>
          <p:nvPr>
            <p:ph type="body" idx="1"/>
          </p:nvPr>
        </p:nvSpPr>
        <p:spPr>
          <a:xfrm>
            <a:off x="875421" y="532606"/>
            <a:ext cx="10441159" cy="6136754"/>
          </a:xfrm>
          <a:solidFill>
            <a:srgbClr val="FFFBE5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b="1" dirty="0"/>
              <a:t>Vangelo secondo Giovanni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it-IT" altLang="it-IT" sz="1800" dirty="0" smtClean="0"/>
              <a:t>(</a:t>
            </a:r>
            <a:r>
              <a:rPr lang="it-IT" altLang="it-IT" sz="1800" dirty="0" err="1"/>
              <a:t>Gv</a:t>
            </a:r>
            <a:r>
              <a:rPr lang="it-IT" altLang="it-IT" sz="1800" dirty="0"/>
              <a:t> 6,51-58) </a:t>
            </a:r>
            <a:br>
              <a:rPr lang="it-IT" altLang="it-IT" sz="1800" dirty="0"/>
            </a:br>
            <a:endParaRPr lang="it-IT" altLang="it-IT" sz="1800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dirty="0" smtClean="0"/>
              <a:t>In quel tempo, Gesù disse alla folla: </a:t>
            </a:r>
            <a:br>
              <a:rPr lang="it-IT" altLang="it-IT" dirty="0" smtClean="0"/>
            </a:br>
            <a:r>
              <a:rPr lang="it-IT" altLang="it-IT" dirty="0" smtClean="0"/>
              <a:t>«Io sono il </a:t>
            </a:r>
            <a:r>
              <a:rPr lang="it-IT" altLang="it-IT" b="1" dirty="0" smtClean="0"/>
              <a:t>pane </a:t>
            </a:r>
            <a:r>
              <a:rPr lang="it-IT" altLang="it-IT" dirty="0" smtClean="0"/>
              <a:t>vivo, disceso dal cielo.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dirty="0" smtClean="0"/>
              <a:t>   Se uno mangia di questo pane </a:t>
            </a:r>
          </a:p>
          <a:p>
            <a:pPr lvl="1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dirty="0" smtClean="0"/>
              <a:t>vivrà in eterno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800" dirty="0" smtClean="0"/>
              <a:t>e il pane che io darò </a:t>
            </a:r>
          </a:p>
          <a:p>
            <a:pPr lvl="1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b="1" dirty="0" smtClean="0"/>
              <a:t>è la mia carne </a:t>
            </a:r>
            <a:r>
              <a:rPr lang="it-IT" altLang="it-IT" dirty="0" smtClean="0"/>
              <a:t>per la vita del mondo».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5652" y="1377107"/>
            <a:ext cx="9180697" cy="4103786"/>
          </a:xfrm>
          <a:solidFill>
            <a:srgbClr val="FFFBE5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dirty="0"/>
              <a:t>Allora i Giudei </a:t>
            </a:r>
            <a:endParaRPr lang="it-IT" altLang="it-IT" dirty="0" smtClean="0"/>
          </a:p>
          <a:p>
            <a:pPr lvl="1" eaLnBrk="1" hangingPunct="1">
              <a:lnSpc>
                <a:spcPct val="150000"/>
              </a:lnSpc>
              <a:buNone/>
            </a:pPr>
            <a:r>
              <a:rPr lang="it-IT" altLang="it-IT" dirty="0" smtClean="0"/>
              <a:t>si </a:t>
            </a:r>
            <a:r>
              <a:rPr lang="it-IT" altLang="it-IT" dirty="0"/>
              <a:t>misero a discutere aspramente fra loro: </a:t>
            </a:r>
          </a:p>
          <a:p>
            <a:pPr eaLnBrk="1" hangingPunct="1">
              <a:lnSpc>
                <a:spcPct val="150000"/>
              </a:lnSpc>
              <a:buNone/>
            </a:pPr>
            <a:endParaRPr lang="it-IT" altLang="it-IT" sz="800" dirty="0"/>
          </a:p>
          <a:p>
            <a:pPr algn="ctr" eaLnBrk="1" hangingPunct="1">
              <a:lnSpc>
                <a:spcPct val="150000"/>
              </a:lnSpc>
              <a:buNone/>
            </a:pPr>
            <a:r>
              <a:rPr lang="it-IT" altLang="it-IT" sz="2800" dirty="0"/>
              <a:t>«Come può costui darci la sua carne da mangiare?». </a:t>
            </a:r>
          </a:p>
          <a:p>
            <a:pPr eaLnBrk="1" hangingPunct="1">
              <a:lnSpc>
                <a:spcPct val="150000"/>
              </a:lnSpc>
              <a:buNone/>
            </a:pPr>
            <a:endParaRPr lang="it-IT" altLang="it-IT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7568" y="1210407"/>
            <a:ext cx="8136904" cy="4437186"/>
          </a:xfrm>
          <a:solidFill>
            <a:srgbClr val="FFFBE5"/>
          </a:solidFill>
        </p:spPr>
        <p:txBody>
          <a:bodyPr/>
          <a:lstStyle/>
          <a:p>
            <a:pPr eaLnBrk="1" hangingPunct="1"/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b="1" dirty="0" smtClean="0"/>
              <a:t>  </a:t>
            </a:r>
            <a:r>
              <a:rPr lang="it-IT" altLang="it-IT" sz="4400" b="1" dirty="0" smtClean="0"/>
              <a:t>Secondo voi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4400" b="1" dirty="0" smtClean="0"/>
              <a:t>  a quale pane si riferiva?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4400" b="1" dirty="0" smtClean="0"/>
              <a:t>A quale carne?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400" y="667391"/>
            <a:ext cx="10801200" cy="5523218"/>
          </a:xfrm>
          <a:solidFill>
            <a:srgbClr val="FFFBE5"/>
          </a:solidFill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b="1" dirty="0" smtClean="0"/>
              <a:t>Gesù disse loro: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700" dirty="0"/>
              <a:t>«In verità, in verità io vi dico: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700" dirty="0"/>
              <a:t>se non mangiate la carne del Figlio dell’uomo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700" dirty="0"/>
              <a:t>e non bevete il suo sangue, </a:t>
            </a:r>
            <a:r>
              <a:rPr lang="it-IT" altLang="it-IT" sz="2700" dirty="0" smtClean="0"/>
              <a:t>non </a:t>
            </a:r>
            <a:r>
              <a:rPr lang="it-IT" altLang="it-IT" sz="2700" dirty="0"/>
              <a:t>avete in voi la vita</a:t>
            </a:r>
            <a:r>
              <a:rPr lang="it-IT" altLang="it-IT" sz="2700" dirty="0" smtClean="0"/>
              <a:t>.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900" dirty="0" smtClean="0"/>
              <a:t> </a:t>
            </a:r>
            <a:endParaRPr lang="it-IT" altLang="it-IT" sz="900" dirty="0"/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700" dirty="0"/>
              <a:t>Chi </a:t>
            </a:r>
            <a:r>
              <a:rPr lang="it-IT" altLang="it-IT" sz="2700" b="1" dirty="0"/>
              <a:t>mangia la mia carne </a:t>
            </a:r>
            <a:r>
              <a:rPr lang="it-IT" altLang="it-IT" sz="2700" dirty="0"/>
              <a:t>e </a:t>
            </a:r>
            <a:r>
              <a:rPr lang="it-IT" altLang="it-IT" sz="2700" b="1" dirty="0"/>
              <a:t>beve il mio sangue </a:t>
            </a:r>
          </a:p>
          <a:p>
            <a:pPr lvl="2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700" dirty="0"/>
              <a:t>ha la vita eterna </a:t>
            </a:r>
            <a:r>
              <a:rPr lang="it-IT" altLang="it-IT" sz="2700" dirty="0" smtClean="0"/>
              <a:t>e </a:t>
            </a:r>
            <a:r>
              <a:rPr lang="it-IT" altLang="it-IT" sz="2700" dirty="0"/>
              <a:t>io lo risusciterò</a:t>
            </a:r>
            <a:r>
              <a:rPr lang="it-IT" altLang="it-IT" sz="2700" b="1" dirty="0"/>
              <a:t> </a:t>
            </a:r>
            <a:r>
              <a:rPr lang="it-IT" altLang="it-IT" sz="2700" dirty="0"/>
              <a:t>nell’ultimo giorno.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800" dirty="0" smtClean="0"/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700" dirty="0" smtClean="0"/>
              <a:t>Perché </a:t>
            </a:r>
            <a:r>
              <a:rPr lang="it-IT" altLang="it-IT" sz="2700" dirty="0"/>
              <a:t>la mia carne è vero cibo </a:t>
            </a:r>
            <a:r>
              <a:rPr lang="it-IT" altLang="it-IT" sz="2700" dirty="0" smtClean="0"/>
              <a:t>e </a:t>
            </a:r>
            <a:r>
              <a:rPr lang="it-IT" altLang="it-IT" sz="2700" dirty="0"/>
              <a:t>il mio sangue vera bevanda.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2279576" y="4365104"/>
            <a:ext cx="3240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5951984" y="4365104"/>
            <a:ext cx="3240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5460" y="532606"/>
            <a:ext cx="9721080" cy="5792788"/>
          </a:xfrm>
          <a:solidFill>
            <a:srgbClr val="FFFBE5"/>
          </a:solidFill>
        </p:spPr>
        <p:txBody>
          <a:bodyPr/>
          <a:lstStyle/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Chi mangia la mia carne e beve il mio sangue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it-IT" altLang="it-IT" sz="2400" dirty="0" smtClean="0"/>
              <a:t>rimane in me e io in lui.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Come il Padre, che ha la vita, ha mandato me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e io vivo per il Padre, </a:t>
            </a:r>
          </a:p>
          <a:p>
            <a:pPr lvl="1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   così anche colui che </a:t>
            </a:r>
            <a:r>
              <a:rPr lang="it-IT" altLang="it-IT" sz="2400" b="1" dirty="0" smtClean="0"/>
              <a:t>mangia me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vivrà per me</a:t>
            </a:r>
            <a:r>
              <a:rPr lang="it-IT" altLang="it-IT" sz="2400" dirty="0" smtClean="0"/>
              <a:t>.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800" dirty="0" smtClean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Questo è il pane disceso dal cielo;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   non è come quello che mangiarono i padri e morirono. </a:t>
            </a:r>
          </a:p>
          <a:p>
            <a:pPr lvl="1"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dirty="0" smtClean="0"/>
              <a:t>Chi mangia questo pane vivrà in eterno</a:t>
            </a:r>
            <a:r>
              <a:rPr lang="it-IT" altLang="it-IT" sz="2400" dirty="0" smtClean="0"/>
              <a:t>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7568" y="1210407"/>
            <a:ext cx="8136904" cy="4437186"/>
          </a:xfrm>
          <a:solidFill>
            <a:srgbClr val="FFFBE5"/>
          </a:solidFill>
        </p:spPr>
        <p:txBody>
          <a:bodyPr/>
          <a:lstStyle/>
          <a:p>
            <a:pPr eaLnBrk="1" hangingPunct="1"/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4400" b="1" dirty="0" smtClean="0"/>
              <a:t>A quale pane si riferiva?</a:t>
            </a:r>
          </a:p>
        </p:txBody>
      </p:sp>
    </p:spTree>
    <p:extLst>
      <p:ext uri="{BB962C8B-B14F-4D97-AF65-F5344CB8AC3E}">
        <p14:creationId xmlns:p14="http://schemas.microsoft.com/office/powerpoint/2010/main" val="456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40768"/>
            <a:ext cx="10058400" cy="44948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10896" y="620688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Eukharistía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 ‘rendimento di grazie’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07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07668" y="6237312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Ultima Cena</a:t>
            </a:r>
            <a:r>
              <a:rPr lang="it-IT" sz="1400" dirty="0"/>
              <a:t>. Museo di San Marco, Firenze. Autore: BEATO ANGELICO</a:t>
            </a:r>
            <a:r>
              <a:rPr lang="it-IT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98" y1="3565" x2="99935" y2="1443"/>
                        <a14:foregroundMark x1="22287" y1="6961" x2="99806" y2="7216"/>
                        <a14:foregroundMark x1="62920" y1="934" x2="62920" y2="934"/>
                        <a14:foregroundMark x1="55749" y1="1952" x2="57817" y2="2886"/>
                        <a14:foregroundMark x1="59432" y1="1443" x2="59432" y2="1443"/>
                        <a14:foregroundMark x1="33333" y1="1443" x2="34044" y2="1443"/>
                        <a14:foregroundMark x1="18023" y1="12309" x2="3101" y2="29457"/>
                        <a14:foregroundMark x1="2196" y1="40153" x2="9367" y2="89219"/>
                        <a14:foregroundMark x1="11951" y1="40832" x2="45995" y2="40577"/>
                        <a14:foregroundMark x1="97933" y1="33107" x2="91667" y2="89728"/>
                        <a14:foregroundMark x1="90052" y1="70374" x2="85401" y2="87521"/>
                        <a14:foregroundMark x1="65375" y1="42275" x2="62791" y2="52716"/>
                        <a14:foregroundMark x1="4587" y1="70119" x2="5879" y2="94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02" y="692696"/>
            <a:ext cx="709359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804621" y="692696"/>
            <a:ext cx="2582758" cy="369332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</a:rPr>
              <a:t>Particolare dell’affresco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7"/>
          <a:stretch/>
        </p:blipFill>
        <p:spPr>
          <a:xfrm>
            <a:off x="2167935" y="1268760"/>
            <a:ext cx="785613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14500"/>
            <a:ext cx="3305175" cy="3429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122543" y="404664"/>
            <a:ext cx="3946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/>
              <a:t>Martin Lutero </a:t>
            </a:r>
            <a:endParaRPr lang="it-IT" sz="4400" b="1" dirty="0"/>
          </a:p>
        </p:txBody>
      </p:sp>
      <p:sp>
        <p:nvSpPr>
          <p:cNvPr id="4" name="Rettangolo 3"/>
          <p:cNvSpPr/>
          <p:nvPr/>
        </p:nvSpPr>
        <p:spPr>
          <a:xfrm>
            <a:off x="4113534" y="1175548"/>
            <a:ext cx="78488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Nasce in Germania, in Sassonia,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divenne inizialmente frate AGOSTINIANO il cui contesto culturale lo spinse a pensare che l’uomo è impossibilitato a fare del bene.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DIO viene visto come il GIUDICE davanti al quale solo Cristo è perfetto,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il Giusto e il Meritevole.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Per Lutero la Giustificazione (= la Salvezza) può avvenire solo mediante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la fede nelle Sacre Scritture della Bibbia.  </a:t>
            </a:r>
          </a:p>
          <a:p>
            <a:pPr>
              <a:lnSpc>
                <a:spcPct val="150000"/>
              </a:lnSpc>
            </a:pPr>
            <a:endParaRPr lang="it-IT" sz="800" dirty="0"/>
          </a:p>
          <a:p>
            <a:pPr algn="ctr">
              <a:lnSpc>
                <a:spcPct val="150000"/>
              </a:lnSpc>
            </a:pPr>
            <a:r>
              <a:rPr lang="it-IT" sz="2800" b="1" dirty="0" smtClean="0"/>
              <a:t>31 ottobre 1517 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Martin Lutero diffuse e rese pubbliche le sue 95 tesi 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per riformare la dottrina del cristianesimo. 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Diede inizio alla </a:t>
            </a:r>
            <a:r>
              <a:rPr lang="it-IT" b="1" dirty="0" smtClean="0"/>
              <a:t>RIFORMA PROTESTANTE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alla quale rispose il </a:t>
            </a:r>
            <a:r>
              <a:rPr lang="it-IT" b="1" dirty="0" smtClean="0"/>
              <a:t>CATTOLICESIMO</a:t>
            </a:r>
            <a:r>
              <a:rPr lang="it-IT" dirty="0" smtClean="0"/>
              <a:t> con il Concilio Ecumenico di Trento.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19191" y="5301208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1483 - 1546</a:t>
            </a:r>
          </a:p>
        </p:txBody>
      </p:sp>
    </p:spTree>
    <p:extLst>
      <p:ext uri="{BB962C8B-B14F-4D97-AF65-F5344CB8AC3E}">
        <p14:creationId xmlns:p14="http://schemas.microsoft.com/office/powerpoint/2010/main" val="41507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/>
            </a:gs>
            <a:gs pos="100000">
              <a:schemeClr val="accent1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96752"/>
            <a:ext cx="9398000" cy="4699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581001" y="548680"/>
            <a:ext cx="302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/>
              <a:t>Diffusione delle 95 </a:t>
            </a:r>
            <a:r>
              <a:rPr lang="it-IT" sz="2000" b="1" dirty="0"/>
              <a:t>tesi </a:t>
            </a:r>
          </a:p>
        </p:txBody>
      </p:sp>
    </p:spTree>
    <p:extLst>
      <p:ext uri="{BB962C8B-B14F-4D97-AF65-F5344CB8AC3E}">
        <p14:creationId xmlns:p14="http://schemas.microsoft.com/office/powerpoint/2010/main" val="27642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1951" y="568326"/>
            <a:ext cx="8893175" cy="6075363"/>
          </a:xfrm>
          <a:solidFill>
            <a:srgbClr val="FEF6BE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it-IT" altLang="it-IT" b="1" dirty="0" smtClean="0"/>
              <a:t>La nuova dottrina Protestante</a:t>
            </a:r>
            <a:endParaRPr lang="it-IT" altLang="it-IT" dirty="0" smtClean="0"/>
          </a:p>
          <a:p>
            <a:pPr eaLnBrk="1" hangingPunct="1">
              <a:lnSpc>
                <a:spcPct val="125000"/>
              </a:lnSpc>
            </a:pPr>
            <a:endParaRPr lang="it-IT" altLang="it-IT" sz="2400" dirty="0"/>
          </a:p>
          <a:p>
            <a:pPr eaLnBrk="1" hangingPunct="1">
              <a:lnSpc>
                <a:spcPct val="125000"/>
              </a:lnSpc>
            </a:pPr>
            <a:r>
              <a:rPr lang="it-IT" altLang="it-IT" sz="2400" dirty="0"/>
              <a:t>Sostanzialmente la si può riassumere in due grossi </a:t>
            </a:r>
            <a:r>
              <a:rPr lang="it-IT" altLang="it-IT" sz="2400" dirty="0" smtClean="0"/>
              <a:t>principi:</a:t>
            </a:r>
            <a:endParaRPr lang="it-IT" altLang="it-IT" sz="2400" dirty="0"/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it-IT" altLang="it-IT" sz="1200" dirty="0"/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it-IT" altLang="it-IT" sz="1000" dirty="0"/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1 ) Per interpretare le verità contenute nelle Sacre Scritture non occorre la Chiesa e i sacerdoti. Ogni credente può interpretarle la Bibbia come gli pare e “piace” liberamente.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2) Non è necessario compiere opere buone e ricevere i sacramenti per salvare la propria anima, </a:t>
            </a:r>
            <a:r>
              <a:rPr lang="it-IT" altLang="it-IT" sz="2400" dirty="0" err="1"/>
              <a:t>perchè</a:t>
            </a:r>
            <a:r>
              <a:rPr lang="it-IT" altLang="it-IT" sz="2400" dirty="0"/>
              <a:t> è sufficiente                             </a:t>
            </a:r>
            <a:r>
              <a:rPr lang="it-IT" altLang="it-IT" sz="2100" dirty="0"/>
              <a:t>la </a:t>
            </a:r>
            <a:r>
              <a:rPr lang="it-IT" altLang="it-IT" sz="2100" b="1" u="sng" dirty="0"/>
              <a:t>sola fede</a:t>
            </a:r>
            <a:r>
              <a:rPr lang="it-IT" altLang="it-IT" sz="2100" dirty="0"/>
              <a:t> in Dio e </a:t>
            </a:r>
            <a:r>
              <a:rPr lang="it-IT" altLang="it-IT" sz="2100" b="1" u="sng" dirty="0"/>
              <a:t>nelle sole Sacre Scritture della BIBBIA</a:t>
            </a:r>
            <a:r>
              <a:rPr lang="it-IT" altLang="it-IT" sz="2400" dirty="0"/>
              <a:t>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189" y="215027"/>
            <a:ext cx="1063625" cy="11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8360" y="188914"/>
            <a:ext cx="8435280" cy="6480175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it-IT" altLang="it-IT" sz="2400" dirty="0" smtClean="0"/>
              <a:t>Visione</a:t>
            </a:r>
            <a:r>
              <a:rPr lang="it-IT" altLang="it-IT" sz="2400" b="1" dirty="0" smtClean="0"/>
              <a:t> PROTESTANTE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b="1" dirty="0" smtClean="0"/>
              <a:t>     Dio Padre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5664201" y="1341439"/>
            <a:ext cx="1152525" cy="720725"/>
          </a:xfrm>
          <a:prstGeom prst="triangle">
            <a:avLst>
              <a:gd name="adj" fmla="val 50000"/>
            </a:avLst>
          </a:prstGeom>
          <a:solidFill>
            <a:srgbClr val="FEF3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6240463" y="2133600"/>
            <a:ext cx="0" cy="5032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3575050" y="3789364"/>
            <a:ext cx="5329238" cy="2447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AutoShape 10"/>
          <p:cNvSpPr>
            <a:spLocks noChangeArrowheads="1"/>
          </p:cNvSpPr>
          <p:nvPr/>
        </p:nvSpPr>
        <p:spPr bwMode="auto">
          <a:xfrm>
            <a:off x="6311900" y="4508501"/>
            <a:ext cx="433388" cy="404813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3" name="AutoShape 11"/>
          <p:cNvSpPr>
            <a:spLocks noChangeArrowheads="1"/>
          </p:cNvSpPr>
          <p:nvPr/>
        </p:nvSpPr>
        <p:spPr bwMode="auto">
          <a:xfrm>
            <a:off x="5303838" y="4724400"/>
            <a:ext cx="431800" cy="476250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6888164" y="4724400"/>
            <a:ext cx="503237" cy="503238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>
            <a:off x="4872038" y="5273676"/>
            <a:ext cx="2736850" cy="125166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EF6BE"/>
              </a:gs>
              <a:gs pos="100000">
                <a:srgbClr val="76725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1800" b="1"/>
              <a:t>Solo chi ha fede </a:t>
            </a:r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1800" b="1" dirty="0"/>
              <a:t>nelle Sacre Scritture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/>
          </a:p>
        </p:txBody>
      </p:sp>
      <p:sp>
        <p:nvSpPr>
          <p:cNvPr id="21516" name="AutoShape 15"/>
          <p:cNvSpPr>
            <a:spLocks noChangeArrowheads="1"/>
          </p:cNvSpPr>
          <p:nvPr/>
        </p:nvSpPr>
        <p:spPr bwMode="auto">
          <a:xfrm>
            <a:off x="5808663" y="4581526"/>
            <a:ext cx="215900" cy="258763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7" name="AutoShape 16"/>
          <p:cNvSpPr>
            <a:spLocks noChangeArrowheads="1"/>
          </p:cNvSpPr>
          <p:nvPr/>
        </p:nvSpPr>
        <p:spPr bwMode="auto">
          <a:xfrm>
            <a:off x="6096000" y="4868863"/>
            <a:ext cx="215900" cy="258762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922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8375" y="397001"/>
            <a:ext cx="138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 descr="01 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708275"/>
            <a:ext cx="744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8360" y="188914"/>
            <a:ext cx="8435280" cy="6480175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it-IT" altLang="it-IT" sz="2400" dirty="0"/>
              <a:t>Visione</a:t>
            </a:r>
            <a:r>
              <a:rPr lang="it-IT" altLang="it-IT" sz="2400" b="1" dirty="0"/>
              <a:t> </a:t>
            </a:r>
            <a:r>
              <a:rPr lang="it-IT" altLang="it-IT" sz="2400" b="1" dirty="0" smtClean="0"/>
              <a:t>PROTESTANTE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b="1" dirty="0" smtClean="0"/>
              <a:t>     Dio Padre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5664201" y="1341439"/>
            <a:ext cx="1152525" cy="720725"/>
          </a:xfrm>
          <a:prstGeom prst="triangle">
            <a:avLst>
              <a:gd name="adj" fmla="val 50000"/>
            </a:avLst>
          </a:prstGeom>
          <a:solidFill>
            <a:srgbClr val="FEF3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6240463" y="2133600"/>
            <a:ext cx="0" cy="5032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3575050" y="3789364"/>
            <a:ext cx="5329238" cy="2447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AutoShape 10"/>
          <p:cNvSpPr>
            <a:spLocks noChangeArrowheads="1"/>
          </p:cNvSpPr>
          <p:nvPr/>
        </p:nvSpPr>
        <p:spPr bwMode="auto">
          <a:xfrm>
            <a:off x="6311900" y="4508501"/>
            <a:ext cx="433388" cy="404813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3" name="AutoShape 11"/>
          <p:cNvSpPr>
            <a:spLocks noChangeArrowheads="1"/>
          </p:cNvSpPr>
          <p:nvPr/>
        </p:nvSpPr>
        <p:spPr bwMode="auto">
          <a:xfrm>
            <a:off x="5303838" y="4724400"/>
            <a:ext cx="431800" cy="476250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6888164" y="4724400"/>
            <a:ext cx="503237" cy="503238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>
            <a:off x="4872038" y="5273676"/>
            <a:ext cx="2736850" cy="125166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EF6BE"/>
              </a:gs>
              <a:gs pos="100000">
                <a:srgbClr val="76725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1800" b="1"/>
              <a:t>Solo chi ha fede </a:t>
            </a:r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1800" b="1" dirty="0"/>
              <a:t>nelle Sacre Scritture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/>
          </a:p>
        </p:txBody>
      </p:sp>
      <p:sp>
        <p:nvSpPr>
          <p:cNvPr id="21516" name="AutoShape 15"/>
          <p:cNvSpPr>
            <a:spLocks noChangeArrowheads="1"/>
          </p:cNvSpPr>
          <p:nvPr/>
        </p:nvSpPr>
        <p:spPr bwMode="auto">
          <a:xfrm>
            <a:off x="5808663" y="4581526"/>
            <a:ext cx="215900" cy="258763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7" name="AutoShape 16"/>
          <p:cNvSpPr>
            <a:spLocks noChangeArrowheads="1"/>
          </p:cNvSpPr>
          <p:nvPr/>
        </p:nvSpPr>
        <p:spPr bwMode="auto">
          <a:xfrm>
            <a:off x="6096000" y="4868863"/>
            <a:ext cx="215900" cy="258762"/>
          </a:xfrm>
          <a:prstGeom prst="smileyFace">
            <a:avLst>
              <a:gd name="adj" fmla="val 4653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922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8375" y="397001"/>
            <a:ext cx="138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 descr="01 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708275"/>
            <a:ext cx="744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032104" y="1269097"/>
            <a:ext cx="2808287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33CC"/>
                </a:solidFill>
              </a:rPr>
              <a:t> Dio Padre </a:t>
            </a:r>
            <a:endParaRPr lang="it-IT" altLang="it-IT" sz="1800" b="1" dirty="0" smtClean="0">
              <a:solidFill>
                <a:srgbClr val="0033C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>
                <a:solidFill>
                  <a:srgbClr val="0033CC"/>
                </a:solidFill>
              </a:rPr>
              <a:t>osserva solo </a:t>
            </a:r>
            <a:r>
              <a:rPr lang="it-IT" altLang="it-IT" sz="1800" b="1" dirty="0">
                <a:solidFill>
                  <a:srgbClr val="0033CC"/>
                </a:solidFill>
              </a:rPr>
              <a:t>i meriti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33CC"/>
                </a:solidFill>
              </a:rPr>
              <a:t>di </a:t>
            </a:r>
            <a:r>
              <a:rPr lang="it-IT" altLang="it-IT" sz="1800" b="1" dirty="0" smtClean="0">
                <a:solidFill>
                  <a:srgbClr val="0033CC"/>
                </a:solidFill>
              </a:rPr>
              <a:t>Gesù Cristo</a:t>
            </a:r>
            <a:endParaRPr lang="it-IT" altLang="it-IT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45288" y="2445290"/>
            <a:ext cx="323914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/>
              <a:t>I meriti di Cristo</a:t>
            </a:r>
            <a:r>
              <a:rPr lang="it-IT" altLang="it-IT" sz="1800" dirty="0" smtClean="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>
                <a:solidFill>
                  <a:srgbClr val="CC3300"/>
                </a:solidFill>
              </a:rPr>
              <a:t>coprono </a:t>
            </a:r>
            <a:r>
              <a:rPr lang="it-IT" altLang="it-IT" sz="1800" b="1" dirty="0">
                <a:solidFill>
                  <a:srgbClr val="CC3300"/>
                </a:solidFill>
              </a:rPr>
              <a:t>esternamente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CC3300"/>
                </a:solidFill>
              </a:rPr>
              <a:t>come un </a:t>
            </a:r>
            <a:r>
              <a:rPr lang="it-IT" altLang="it-IT" sz="1800" dirty="0" smtClean="0">
                <a:solidFill>
                  <a:srgbClr val="CC3300"/>
                </a:solidFill>
              </a:rPr>
              <a:t>«mantello»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CC3300"/>
                </a:solidFill>
              </a:rPr>
              <a:t>i peccati umani dei cristiani</a:t>
            </a:r>
            <a:endParaRPr lang="it-IT" altLang="it-IT" sz="1800" dirty="0">
              <a:solidFill>
                <a:srgbClr val="CC33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51898" y="3071704"/>
            <a:ext cx="3874780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Giustificazione </a:t>
            </a:r>
            <a:r>
              <a:rPr lang="it-IT" altLang="it-IT" sz="2000" b="1" dirty="0" smtClean="0"/>
              <a:t>ESTRINSECA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dirty="0"/>
              <a:t>o</a:t>
            </a:r>
            <a:r>
              <a:rPr lang="it-IT" altLang="it-IT" sz="1400" dirty="0" smtClean="0"/>
              <a:t>ssia la SALVEZZA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dirty="0" smtClean="0"/>
              <a:t>avviene esternamente solo per i meriti di Gesù</a:t>
            </a:r>
            <a:endParaRPr lang="it-IT" altLang="it-IT" sz="14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798692" y="5252860"/>
            <a:ext cx="3265488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Cristo</a:t>
            </a:r>
            <a:r>
              <a:rPr lang="it-IT" altLang="it-IT" sz="1800" dirty="0"/>
              <a:t> </a:t>
            </a:r>
            <a:endParaRPr lang="it-IT" altLang="it-IT" sz="18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>
                <a:solidFill>
                  <a:srgbClr val="CC3300"/>
                </a:solidFill>
              </a:rPr>
              <a:t>copre solo chi ha fede in lui</a:t>
            </a:r>
            <a:endParaRPr lang="it-IT" altLang="it-IT" sz="1800" dirty="0">
              <a:solidFill>
                <a:srgbClr val="CC3300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970908" y="2122124"/>
            <a:ext cx="2604095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/>
              <a:t>Solo movimento discendente: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/>
              <a:t>Dio guarda solo i meriti di Gesù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/>
              <a:t>che coprono i peccati degli uomini</a:t>
            </a:r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95512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433792"/>
            <a:ext cx="11521280" cy="6307576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La </a:t>
            </a:r>
            <a:r>
              <a:rPr lang="it-IT" altLang="it-IT" sz="2400" b="1" dirty="0" smtClean="0"/>
              <a:t>SALVEZZA</a:t>
            </a:r>
            <a:r>
              <a:rPr lang="it-IT" altLang="it-IT" sz="2400" dirty="0" smtClean="0"/>
              <a:t> (= o giustificazione) dell’uomo,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avviene </a:t>
            </a:r>
            <a:r>
              <a:rPr lang="it-IT" altLang="it-IT" sz="2400" b="1" dirty="0" smtClean="0"/>
              <a:t>solo ESTERNAMENTE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dirty="0" smtClean="0"/>
              <a:t>mediante la sola fede in Cristo</a:t>
            </a:r>
            <a:r>
              <a:rPr lang="it-IT" altLang="it-IT" sz="2400" dirty="0" smtClean="0"/>
              <a:t>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n</a:t>
            </a:r>
            <a:r>
              <a:rPr lang="it-IT" altLang="it-IT" sz="2400" dirty="0" smtClean="0"/>
              <a:t>elle sole </a:t>
            </a:r>
            <a:r>
              <a:rPr lang="it-IT" altLang="it-IT" sz="2400" b="1" dirty="0" smtClean="0"/>
              <a:t>Sacre Scritture</a:t>
            </a:r>
            <a:r>
              <a:rPr lang="it-IT" altLang="it-IT" sz="2400" dirty="0" smtClean="0"/>
              <a:t> (la Bibbia solo scritta in ebraico e il Nuovo Testamento),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ma non attraverso le opere degli umani.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 smtClean="0"/>
              <a:t>Questo perché l’uomo è considerato non libero,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 smtClean="0"/>
              <a:t>ma totalmente corrotto dal peccato originale, incapace di fare del bene: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 dirty="0" smtClean="0"/>
              <a:t>qualsiasi sua azione è contaminata dal male e dall’egoismo.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sz="1600" dirty="0" smtClean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dirty="0" smtClean="0"/>
              <a:t>LA GIUSTIFICAZIONE è ESTRINSECA </a:t>
            </a:r>
            <a:r>
              <a:rPr lang="it-IT" altLang="it-IT" sz="2400" dirty="0" smtClean="0"/>
              <a:t>(esteriore)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(= la salvezza è esteriore solo per i meriti di Cristo)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8" y="620688"/>
            <a:ext cx="1411288" cy="14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AutoShape 3" descr="Papiro"/>
          <p:cNvSpPr>
            <a:spLocks noChangeArrowheads="1"/>
          </p:cNvSpPr>
          <p:nvPr/>
        </p:nvSpPr>
        <p:spPr bwMode="auto">
          <a:xfrm>
            <a:off x="2208214" y="333375"/>
            <a:ext cx="7991475" cy="259238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302001" y="1052514"/>
            <a:ext cx="5527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3000" b="1" dirty="0" smtClean="0">
                <a:latin typeface="+mn-lt"/>
              </a:rPr>
              <a:t>L’EUCARISTIA </a:t>
            </a:r>
            <a:r>
              <a:rPr lang="en-AU" altLang="it-IT" sz="3000" b="1" dirty="0" err="1">
                <a:latin typeface="+mn-lt"/>
              </a:rPr>
              <a:t>nel</a:t>
            </a:r>
            <a:r>
              <a:rPr lang="en-AU" altLang="it-IT" sz="3000" b="1" dirty="0">
                <a:latin typeface="+mn-lt"/>
              </a:rPr>
              <a:t> </a:t>
            </a:r>
            <a:r>
              <a:rPr lang="en-AU" altLang="it-IT" sz="3000" b="1" dirty="0" err="1">
                <a:latin typeface="+mn-lt"/>
              </a:rPr>
              <a:t>pensiero</a:t>
            </a:r>
            <a:r>
              <a:rPr lang="en-AU" altLang="it-IT" sz="3000" b="1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it-IT" sz="12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3000" b="1" dirty="0">
                <a:latin typeface="+mn-lt"/>
              </a:rPr>
              <a:t>PROTESTANTE</a:t>
            </a:r>
            <a:endParaRPr lang="it-IT" altLang="it-IT" sz="3000" b="1" dirty="0">
              <a:latin typeface="+mn-lt"/>
            </a:endParaRPr>
          </a:p>
        </p:txBody>
      </p:sp>
      <p:pic>
        <p:nvPicPr>
          <p:cNvPr id="151558" name="Picture 6" descr="w - DSC0987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97201"/>
            <a:ext cx="6257925" cy="3597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908720"/>
            <a:ext cx="1630900" cy="16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1814</TotalTime>
  <Words>1134</Words>
  <Application>Microsoft Office PowerPoint</Application>
  <PresentationFormat>Widescreen</PresentationFormat>
  <Paragraphs>192</Paragraphs>
  <Slides>29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Arial</vt:lpstr>
      <vt:lpstr>Arial Black</vt:lpstr>
      <vt:lpstr>Comic Sans MS</vt:lpstr>
      <vt:lpstr>Times New Roman</vt:lpstr>
      <vt:lpstr>Wingdings</vt:lpstr>
      <vt:lpstr>Pixel</vt:lpstr>
      <vt:lpstr>Breve confronto dottrinale  PROTESTANTI e CATTOLICI  super sintesi essenziale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Libero arbitrio </vt:lpstr>
      <vt:lpstr>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Confronto tra contenuti dottrinali  Protestanti e Cattolici</dc:title>
  <dc:creator>Claudio</dc:creator>
  <cp:lastModifiedBy>PC Claudio</cp:lastModifiedBy>
  <cp:revision>82</cp:revision>
  <dcterms:created xsi:type="dcterms:W3CDTF">2007-05-03T10:36:16Z</dcterms:created>
  <dcterms:modified xsi:type="dcterms:W3CDTF">2021-03-31T16:47:18Z</dcterms:modified>
</cp:coreProperties>
</file>